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83" r:id="rId2"/>
    <p:sldId id="257" r:id="rId3"/>
    <p:sldId id="268" r:id="rId4"/>
    <p:sldId id="263" r:id="rId5"/>
    <p:sldId id="275" r:id="rId6"/>
    <p:sldId id="269" r:id="rId7"/>
    <p:sldId id="270" r:id="rId8"/>
    <p:sldId id="271" r:id="rId9"/>
    <p:sldId id="272" r:id="rId10"/>
    <p:sldId id="273" r:id="rId11"/>
    <p:sldId id="276" r:id="rId12"/>
    <p:sldId id="274" r:id="rId13"/>
    <p:sldId id="277" r:id="rId14"/>
    <p:sldId id="278" r:id="rId15"/>
    <p:sldId id="279" r:id="rId16"/>
    <p:sldId id="280" r:id="rId17"/>
    <p:sldId id="281" r:id="rId18"/>
    <p:sldId id="282" r:id="rId19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396" autoAdjust="0"/>
  </p:normalViewPr>
  <p:slideViewPr>
    <p:cSldViewPr snapToGrid="0">
      <p:cViewPr varScale="1">
        <p:scale>
          <a:sx n="105" d="100"/>
          <a:sy n="105" d="100"/>
        </p:scale>
        <p:origin x="-67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5F99774-8358-4FFA-92AE-82FFAECD5FB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A776834-3506-4502-8F34-DB17EC68A5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D755-0306-4CDA-AE32-CDF5B8EF7FE6}" type="datetimeFigureOut">
              <a:rPr lang="en-IN" smtClean="0"/>
              <a:pPr/>
              <a:t>22-11-2021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72FE-44EE-45E9-B059-42A3321372E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538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D755-0306-4CDA-AE32-CDF5B8EF7FE6}" type="datetimeFigureOut">
              <a:rPr lang="en-IN" smtClean="0"/>
              <a:pPr/>
              <a:t>22-11-2021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72FE-44EE-45E9-B059-42A3321372E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362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D755-0306-4CDA-AE32-CDF5B8EF7FE6}" type="datetimeFigureOut">
              <a:rPr lang="en-IN" smtClean="0"/>
              <a:pPr/>
              <a:t>22-11-2021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72FE-44EE-45E9-B059-42A3321372E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3029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D755-0306-4CDA-AE32-CDF5B8EF7FE6}" type="datetimeFigureOut">
              <a:rPr lang="en-IN" smtClean="0"/>
              <a:pPr/>
              <a:t>22-11-2021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72FE-44EE-45E9-B059-42A3321372E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0093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D755-0306-4CDA-AE32-CDF5B8EF7FE6}" type="datetimeFigureOut">
              <a:rPr lang="en-IN" smtClean="0"/>
              <a:pPr/>
              <a:t>22-11-2021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72FE-44EE-45E9-B059-42A3321372E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1499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D755-0306-4CDA-AE32-CDF5B8EF7FE6}" type="datetimeFigureOut">
              <a:rPr lang="en-IN" smtClean="0"/>
              <a:pPr/>
              <a:t>22-11-2021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72FE-44EE-45E9-B059-42A3321372E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6551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D755-0306-4CDA-AE32-CDF5B8EF7FE6}" type="datetimeFigureOut">
              <a:rPr lang="en-IN" smtClean="0"/>
              <a:pPr/>
              <a:t>22-11-2021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72FE-44EE-45E9-B059-42A3321372E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5840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D755-0306-4CDA-AE32-CDF5B8EF7FE6}" type="datetimeFigureOut">
              <a:rPr lang="en-IN" smtClean="0"/>
              <a:pPr/>
              <a:t>22-11-2021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72FE-44EE-45E9-B059-42A3321372E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381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D755-0306-4CDA-AE32-CDF5B8EF7FE6}" type="datetimeFigureOut">
              <a:rPr lang="en-IN" smtClean="0"/>
              <a:pPr/>
              <a:t>22-11-2021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72FE-44EE-45E9-B059-42A3321372E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8093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D755-0306-4CDA-AE32-CDF5B8EF7FE6}" type="datetimeFigureOut">
              <a:rPr lang="en-IN" smtClean="0"/>
              <a:pPr/>
              <a:t>22-11-2021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72FE-44EE-45E9-B059-42A3321372E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2574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D755-0306-4CDA-AE32-CDF5B8EF7FE6}" type="datetimeFigureOut">
              <a:rPr lang="en-IN" smtClean="0"/>
              <a:pPr/>
              <a:t>22-11-2021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72FE-44EE-45E9-B059-42A3321372E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3964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D755-0306-4CDA-AE32-CDF5B8EF7FE6}" type="datetimeFigureOut">
              <a:rPr lang="en-IN" smtClean="0"/>
              <a:pPr/>
              <a:t>22-11-2021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372FE-44EE-45E9-B059-42A3321372E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4437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9616" y="1987995"/>
            <a:ext cx="9144000" cy="2387600"/>
          </a:xfrm>
        </p:spPr>
        <p:txBody>
          <a:bodyPr>
            <a:normAutofit/>
          </a:bodyPr>
          <a:lstStyle/>
          <a:p>
            <a:r>
              <a:rPr lang="en-IN" b="1" u="sng" dirty="0" smtClean="0">
                <a:solidFill>
                  <a:srgbClr val="FF0000"/>
                </a:solidFill>
              </a:rPr>
              <a:t>WELCOME TO CMS CASH PICKUP TRAINING SESSION</a:t>
            </a:r>
            <a:endParaRPr lang="en-IN" b="1" u="sng" dirty="0">
              <a:solidFill>
                <a:srgbClr val="FF0000"/>
              </a:solidFill>
            </a:endParaRPr>
          </a:p>
        </p:txBody>
      </p:sp>
      <p:pic>
        <p:nvPicPr>
          <p:cNvPr id="4" name="CMS-CC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11223" t="40875" r="12708" b="36810"/>
          <a:stretch/>
        </p:blipFill>
        <p:spPr>
          <a:xfrm>
            <a:off x="282237" y="111710"/>
            <a:ext cx="3208018" cy="8401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10623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7552" y="0"/>
            <a:ext cx="11265460" cy="1000711"/>
          </a:xfrm>
        </p:spPr>
        <p:txBody>
          <a:bodyPr>
            <a:noAutofit/>
          </a:bodyPr>
          <a:lstStyle/>
          <a:p>
            <a:pPr algn="ctr"/>
            <a:r>
              <a:rPr lang="en-IN" sz="4800" b="1" u="sng" dirty="0" smtClean="0">
                <a:solidFill>
                  <a:srgbClr val="FF0000"/>
                </a:solidFill>
              </a:rPr>
              <a:t>SBI DEPOSIT SLIP PROCESS</a:t>
            </a:r>
            <a:endParaRPr lang="en-IN" sz="48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137" y="5842337"/>
            <a:ext cx="11238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SBI  ACKNOWLEDGED 4</a:t>
            </a:r>
            <a:r>
              <a:rPr lang="en-GB" sz="2000" b="1" baseline="30000" dirty="0" smtClean="0"/>
              <a:t>TH</a:t>
            </a:r>
            <a:r>
              <a:rPr lang="en-GB" sz="2000" b="1" dirty="0" smtClean="0"/>
              <a:t> SLIP, WILL BE SUBMITTED  TO RESPECTIVE RAILWAY STATION OFFICIALS BY CMS AGENT ON SUBSEQUENT VISITS AS FINAL ACKNOWLEDGMENT FROM SBI</a:t>
            </a:r>
            <a:endParaRPr lang="en-IN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7" y="1000711"/>
            <a:ext cx="11247960" cy="4581942"/>
          </a:xfrm>
          <a:prstGeom prst="rect">
            <a:avLst/>
          </a:prstGeom>
        </p:spPr>
      </p:pic>
      <p:pic>
        <p:nvPicPr>
          <p:cNvPr id="5" name="CMS-CC.png"/>
          <p:cNvPicPr>
            <a:picLocks noChangeAspect="1"/>
          </p:cNvPicPr>
          <p:nvPr/>
        </p:nvPicPr>
        <p:blipFill rotWithShape="1">
          <a:blip r:embed="rId3">
            <a:extLst/>
          </a:blip>
          <a:srcRect l="11223" t="40875" r="12708" b="36810"/>
          <a:stretch/>
        </p:blipFill>
        <p:spPr>
          <a:xfrm>
            <a:off x="172509" y="0"/>
            <a:ext cx="3208018" cy="8401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36239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230" y="0"/>
            <a:ext cx="590750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830" y="2105561"/>
            <a:ext cx="55715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AT THE TIME OF CASH PICKUP, ALONG WITH BANK </a:t>
            </a:r>
          </a:p>
          <a:p>
            <a:r>
              <a:rPr lang="en-IN" sz="2000" b="1" dirty="0" smtClean="0"/>
              <a:t>DEPOSIT SLIPS, CMS AGENT TO ALSO</a:t>
            </a:r>
          </a:p>
          <a:p>
            <a:r>
              <a:rPr lang="en-IN" sz="2000" b="1" dirty="0" smtClean="0"/>
              <a:t> COLLECT THREE COPIES OF RAILWAY</a:t>
            </a:r>
          </a:p>
          <a:p>
            <a:r>
              <a:rPr lang="en-IN" sz="2000" b="1" dirty="0" smtClean="0"/>
              <a:t> TR CHALLAN / NOTES</a:t>
            </a:r>
            <a:endParaRPr lang="en-IN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5425" y="3845697"/>
            <a:ext cx="58164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AT THE TIME OF DEPOSITION OF CASH, CHEQUE</a:t>
            </a:r>
          </a:p>
          <a:p>
            <a:r>
              <a:rPr lang="en-IN" sz="2000" b="1" dirty="0" smtClean="0"/>
              <a:t> AND DEPOSIT SLIP, CMS AGENT ALSO NEED TO </a:t>
            </a:r>
          </a:p>
          <a:p>
            <a:r>
              <a:rPr lang="en-IN" sz="2000" b="1" dirty="0" smtClean="0"/>
              <a:t>SUBMIT ALL THREE COPIES OF TR CHALLAN / NOTE</a:t>
            </a:r>
          </a:p>
          <a:p>
            <a:r>
              <a:rPr lang="en-IN" sz="2000" b="1" dirty="0" smtClean="0"/>
              <a:t> WITH SBI BRANCH FOR MATCHING WITH DS DETAILS</a:t>
            </a:r>
            <a:endParaRPr lang="en-IN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8096" y="768069"/>
            <a:ext cx="45935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u="sng" dirty="0" smtClean="0">
                <a:solidFill>
                  <a:srgbClr val="FF0000"/>
                </a:solidFill>
              </a:rPr>
              <a:t>SCR TREASURY</a:t>
            </a:r>
          </a:p>
          <a:p>
            <a:r>
              <a:rPr lang="en-IN" sz="3600" u="sng" dirty="0" smtClean="0">
                <a:solidFill>
                  <a:srgbClr val="FF0000"/>
                </a:solidFill>
              </a:rPr>
              <a:t> REMITTANCE CHALLAN</a:t>
            </a:r>
            <a:endParaRPr lang="en-IN" sz="3600" u="sng" dirty="0">
              <a:solidFill>
                <a:srgbClr val="FF0000"/>
              </a:solidFill>
            </a:endParaRPr>
          </a:p>
        </p:txBody>
      </p:sp>
      <p:pic>
        <p:nvPicPr>
          <p:cNvPr id="7" name="CMS-CC.png"/>
          <p:cNvPicPr>
            <a:picLocks noChangeAspect="1"/>
          </p:cNvPicPr>
          <p:nvPr/>
        </p:nvPicPr>
        <p:blipFill rotWithShape="1">
          <a:blip r:embed="rId3">
            <a:extLst/>
          </a:blip>
          <a:srcRect l="11223" t="40875" r="12708" b="36810"/>
          <a:stretch/>
        </p:blipFill>
        <p:spPr>
          <a:xfrm>
            <a:off x="87165" y="187040"/>
            <a:ext cx="3208018" cy="8401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30114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230" y="0"/>
            <a:ext cx="590750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98" y="2442883"/>
            <a:ext cx="609423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SBI WILL ACKNOWLEDGE THE CASH RECEIPT</a:t>
            </a:r>
          </a:p>
          <a:p>
            <a:r>
              <a:rPr lang="en-GB" sz="2000" b="1" dirty="0" smtClean="0"/>
              <a:t> BY SIGN AND STAMPING DS AND ALSO ON ALL THREE</a:t>
            </a:r>
          </a:p>
          <a:p>
            <a:r>
              <a:rPr lang="en-GB" sz="2000" b="1" dirty="0" smtClean="0"/>
              <a:t> COPIES OF TR CHALLANS. ONE COPY WILL BE RETAINED</a:t>
            </a:r>
          </a:p>
          <a:p>
            <a:r>
              <a:rPr lang="en-GB" sz="2000" b="1" dirty="0" smtClean="0"/>
              <a:t> BY SBI BRANCH AND BALANCE TWO COPES OF TR</a:t>
            </a:r>
          </a:p>
          <a:p>
            <a:r>
              <a:rPr lang="en-GB" sz="2000" b="1" dirty="0" smtClean="0"/>
              <a:t> CHALLAN WILL BE GIVEN BACK TO CMS AGENT FOR</a:t>
            </a:r>
          </a:p>
          <a:p>
            <a:r>
              <a:rPr lang="en-GB" sz="2000" b="1" dirty="0" smtClean="0"/>
              <a:t> RESUBMITTING TO RESPECTIVE STATION IN </a:t>
            </a:r>
          </a:p>
          <a:p>
            <a:r>
              <a:rPr lang="en-GB" sz="2000" b="1" dirty="0" smtClean="0"/>
              <a:t>SUBSEQUENT VISIT IN NEXT 2-3 DAYS</a:t>
            </a:r>
            <a:endParaRPr lang="en-I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571" y="5083114"/>
            <a:ext cx="61036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SBI  ACKNOWLEDGED TWO TR CHALLAN / NOTE</a:t>
            </a:r>
          </a:p>
          <a:p>
            <a:r>
              <a:rPr lang="en-GB" sz="2000" b="1" dirty="0" smtClean="0"/>
              <a:t> WILL BE SUBMITTED  TO RESPECTIVE RAILWAY STATION</a:t>
            </a:r>
          </a:p>
          <a:p>
            <a:r>
              <a:rPr lang="en-GB" sz="2000" b="1" dirty="0" smtClean="0"/>
              <a:t> OFFICIALS BY CMS AGENT ON SUBSEQUENT VISITS</a:t>
            </a:r>
            <a:endParaRPr lang="en-IN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8368" y="849092"/>
            <a:ext cx="45935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u="sng" dirty="0" smtClean="0">
                <a:solidFill>
                  <a:srgbClr val="FF0000"/>
                </a:solidFill>
              </a:rPr>
              <a:t>SCR TREASURY</a:t>
            </a:r>
          </a:p>
          <a:p>
            <a:r>
              <a:rPr lang="en-IN" sz="3600" u="sng" dirty="0" smtClean="0">
                <a:solidFill>
                  <a:srgbClr val="FF0000"/>
                </a:solidFill>
              </a:rPr>
              <a:t> REMITTANCE CHALLAN</a:t>
            </a:r>
            <a:endParaRPr lang="en-IN" sz="3600" u="sng" dirty="0">
              <a:solidFill>
                <a:srgbClr val="FF0000"/>
              </a:solidFill>
            </a:endParaRPr>
          </a:p>
        </p:txBody>
      </p:sp>
      <p:pic>
        <p:nvPicPr>
          <p:cNvPr id="6" name="CMS-CC.png"/>
          <p:cNvPicPr>
            <a:picLocks noChangeAspect="1"/>
          </p:cNvPicPr>
          <p:nvPr/>
        </p:nvPicPr>
        <p:blipFill rotWithShape="1">
          <a:blip r:embed="rId3">
            <a:extLst/>
          </a:blip>
          <a:srcRect l="11223" t="40875" r="12708" b="36810"/>
          <a:stretch/>
        </p:blipFill>
        <p:spPr>
          <a:xfrm>
            <a:off x="233469" y="89869"/>
            <a:ext cx="3208018" cy="8401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33470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560" y="1087601"/>
            <a:ext cx="11106912" cy="518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263525" indent="-6350">
              <a:lnSpc>
                <a:spcPct val="107000"/>
              </a:lnSpc>
              <a:spcAft>
                <a:spcPts val="0"/>
              </a:spcAft>
            </a:pPr>
            <a:r>
              <a:rPr lang="en-IN" sz="20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SBI DEPOSIT SLIP</a:t>
            </a:r>
            <a:endParaRPr lang="en-IN" sz="20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263525" lvl="0" indent="-342900" fontAlgn="base">
              <a:lnSpc>
                <a:spcPct val="104000"/>
              </a:lnSpc>
              <a:spcAft>
                <a:spcPts val="6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ALL THE DETAILS ON DEPOSIT SLIPS TO BE CLEARLY FILLED UP BY THE RAILWAY STAFF.</a:t>
            </a:r>
            <a:endParaRPr lang="en-IN" sz="2000" b="1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263525" lvl="0" indent="-342900" fontAlgn="base">
              <a:lnSpc>
                <a:spcPct val="104000"/>
              </a:lnSpc>
              <a:spcAft>
                <a:spcPts val="6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CMS AGENT SHOULD NOT BE ASKED TO FILL THE TR CHALLAN. ENSURE THAT CUSTODIAN IS NOT FILLING UP THE DEPOSIT SLIPS AT ANY COST</a:t>
            </a:r>
            <a:endParaRPr lang="en-IN" sz="2000" b="1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263525" lvl="0" indent="-342900" fontAlgn="base">
              <a:lnSpc>
                <a:spcPct val="104000"/>
              </a:lnSpc>
              <a:spcAft>
                <a:spcPts val="6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IF THE RAILWAY AUTHORIZED PERSON DOES NOT GIVE DEPOSIT SLIPS, THE CASH WILL NOT BE DEPOSITED.</a:t>
            </a:r>
            <a:endParaRPr lang="en-IN" sz="2000" b="1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263525" lvl="0" indent="-342900" fontAlgn="base">
              <a:lnSpc>
                <a:spcPct val="104000"/>
              </a:lnSpc>
              <a:spcAft>
                <a:spcPts val="6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RAILWAY OFFICIALS TO ENSURE THAT DS AND TR CHALLAN / NOTE AMOUNT TALLIES</a:t>
            </a:r>
            <a:endParaRPr lang="en-IN" sz="2000" b="1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263525" lvl="0" indent="-342900" fontAlgn="base">
              <a:lnSpc>
                <a:spcPct val="104000"/>
              </a:lnSpc>
              <a:spcAft>
                <a:spcPts val="182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RAILWAY OFFICIALS TO ENSURE THAT SBI ACKNOWLEDGED DS WHICH WAS FILLED BY THEM REACHES TO THEM WITHIN 2-3 DAYS AND SAME IS HAVING ORIGINAL SBI BRANCH CASH RECEIPT STAMP.</a:t>
            </a:r>
            <a:endParaRPr lang="en-IN" sz="2000" b="1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350" marR="263525" indent="-6350">
              <a:lnSpc>
                <a:spcPct val="107000"/>
              </a:lnSpc>
              <a:spcAft>
                <a:spcPts val="0"/>
              </a:spcAft>
            </a:pPr>
            <a:r>
              <a:rPr lang="en-IN" sz="20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SCR TR CHALLAN </a:t>
            </a:r>
            <a:endParaRPr lang="en-IN" sz="20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263525" lvl="0" indent="-342900" fontAlgn="base">
              <a:lnSpc>
                <a:spcPct val="104000"/>
              </a:lnSpc>
              <a:spcAft>
                <a:spcPts val="6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 CHALLAN TO BE FILLED UP BY THE RAILWAY STAFF.</a:t>
            </a:r>
            <a:endParaRPr lang="en-IN" sz="2000" b="1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263525" lvl="0" indent="-342900" fontAlgn="base">
              <a:lnSpc>
                <a:spcPct val="104000"/>
              </a:lnSpc>
              <a:spcAft>
                <a:spcPts val="206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CMS AGENT SHOULD NOT BE ASKED TO FILL THE TR CHALLAN.</a:t>
            </a:r>
            <a:endParaRPr lang="en-IN" sz="20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9479" y="609809"/>
            <a:ext cx="104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u="sng" dirty="0" smtClean="0">
                <a:solidFill>
                  <a:srgbClr val="FF0000"/>
                </a:solidFill>
              </a:rPr>
              <a:t>GUIDELINES FOR DOCUMENTATION, RECONCILIATION AND CONTROL</a:t>
            </a:r>
            <a:endParaRPr lang="en-IN" sz="2800" b="1" u="sng" dirty="0">
              <a:solidFill>
                <a:srgbClr val="FF0000"/>
              </a:solidFill>
            </a:endParaRPr>
          </a:p>
        </p:txBody>
      </p:sp>
      <p:pic>
        <p:nvPicPr>
          <p:cNvPr id="6" name="CMS-CC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11223" t="40875" r="12708" b="36810"/>
          <a:stretch/>
        </p:blipFill>
        <p:spPr>
          <a:xfrm>
            <a:off x="123741" y="-57632"/>
            <a:ext cx="3208018" cy="8401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30279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2336" y="1023092"/>
            <a:ext cx="11618976" cy="5898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263525" indent="-6350">
              <a:lnSpc>
                <a:spcPct val="107000"/>
              </a:lnSpc>
              <a:spcAft>
                <a:spcPts val="0"/>
              </a:spcAft>
            </a:pPr>
            <a:r>
              <a:rPr lang="en-IN" sz="20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REPORTING BY CMS AND RECON BETWEEN SBI AND CMS</a:t>
            </a:r>
            <a:endParaRPr lang="en-IN" sz="20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263525" lvl="0" indent="-342900" fontAlgn="base">
              <a:lnSpc>
                <a:spcPct val="104000"/>
              </a:lnSpc>
              <a:spcAft>
                <a:spcPts val="6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CMS WILL SHARE DAILY CONSOLIDATED CASH PICKUP REPORT FOR ALL THE STATIONS WITH SBI.</a:t>
            </a:r>
            <a:endParaRPr lang="en-IN" sz="2000" b="1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263525" lvl="0" indent="-342900" fontAlgn="base">
              <a:lnSpc>
                <a:spcPct val="104000"/>
              </a:lnSpc>
              <a:spcAft>
                <a:spcPts val="6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SBI WILL USE THE MIS FOR CENTRAL MONITORING, CONTROL AND RECONCILIATION OF CASH PICKUP AND BANKING. </a:t>
            </a:r>
          </a:p>
          <a:p>
            <a:pPr marL="342900" marR="263525" lvl="0" indent="-342900" fontAlgn="base">
              <a:lnSpc>
                <a:spcPct val="104000"/>
              </a:lnSpc>
              <a:spcAft>
                <a:spcPts val="218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SBI AND SCR WILL HAVE THEIR DAILY REPORTING AND RECONCILIATION PROCEDURE.</a:t>
            </a:r>
            <a:endParaRPr lang="en-IN" sz="2000" b="1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350" marR="263525" indent="-6350">
              <a:lnSpc>
                <a:spcPct val="107000"/>
              </a:lnSpc>
              <a:spcAft>
                <a:spcPts val="0"/>
              </a:spcAft>
            </a:pPr>
            <a:r>
              <a:rPr lang="en-IN" sz="20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RECONCILIATION BETWEEN CMS, SBI AND SCR:</a:t>
            </a:r>
            <a:endParaRPr lang="en-IN" sz="2000" b="1" u="sng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263525" lvl="0" indent="-342900" fontAlgn="base">
              <a:lnSpc>
                <a:spcPct val="104000"/>
              </a:lnSpc>
              <a:spcAft>
                <a:spcPts val="6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CASE ANY CASH PICKUP NOT REPORTED OR CREDITED BY SBI IN SCR ACCOUNT, SCR HO/DIVISION / STATION VIA SBI WILL RAISE THE QUERY WITH CMS WITHIN 4 DAYS OF CASH HANDOVER TO CMS AGENT. </a:t>
            </a:r>
          </a:p>
          <a:p>
            <a:pPr marL="342900" marR="263525" lvl="0" indent="-342900" fontAlgn="base">
              <a:lnSpc>
                <a:spcPct val="104000"/>
              </a:lnSpc>
              <a:spcAft>
                <a:spcPts val="6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THIS PROCESS IS VERY CRITICAL FOR SEAMLESS ACCOUNTING, RISK MITIGATION AND LOSS PREVENTION.</a:t>
            </a:r>
            <a:endParaRPr lang="en-IN" sz="2000" b="1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263525" lvl="0" indent="-342900" fontAlgn="base">
              <a:lnSpc>
                <a:spcPct val="104000"/>
              </a:lnSpc>
              <a:spcAft>
                <a:spcPts val="6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CASE ON NON VISIT BY CMS AGENT, SAME TO BE REPORTED ON TIME TO CMS FOR QUICK ACTION </a:t>
            </a:r>
          </a:p>
          <a:p>
            <a:pPr marL="342900" marR="263525" lvl="0" indent="-342900" fontAlgn="base">
              <a:lnSpc>
                <a:spcPct val="104000"/>
              </a:lnSpc>
              <a:spcAft>
                <a:spcPts val="6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N" sz="20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IN" sz="2000" b="1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MONTHLY BANK STATEMENT FOR EACH RAILWAY STATION CAN BE </a:t>
            </a:r>
            <a:r>
              <a:rPr lang="en-IN" sz="2000" b="1" u="none" strike="noStrike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TAKEN FROM RAILWAYS </a:t>
            </a:r>
            <a:r>
              <a:rPr lang="en-IN" sz="2000" b="1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DIVISIONAL OFFICE.</a:t>
            </a:r>
            <a:endParaRPr lang="en-IN" sz="2000" b="1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2927" y="83872"/>
            <a:ext cx="104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u="sng" dirty="0" smtClean="0">
                <a:solidFill>
                  <a:srgbClr val="FF0000"/>
                </a:solidFill>
              </a:rPr>
              <a:t>GUIDELINES FOR DOCUMENTATION, RECONCILIATION AND CONTROL</a:t>
            </a:r>
            <a:endParaRPr lang="en-IN" sz="2800" b="1" u="sng" dirty="0">
              <a:solidFill>
                <a:srgbClr val="FF0000"/>
              </a:solidFill>
            </a:endParaRPr>
          </a:p>
        </p:txBody>
      </p:sp>
      <p:pic>
        <p:nvPicPr>
          <p:cNvPr id="5" name="CMS-CC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11223" t="40875" r="12708" b="36810"/>
          <a:stretch/>
        </p:blipFill>
        <p:spPr>
          <a:xfrm>
            <a:off x="87165" y="187040"/>
            <a:ext cx="3208018" cy="8401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33395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5088" y="895320"/>
            <a:ext cx="10997184" cy="4147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50">
              <a:lnSpc>
                <a:spcPct val="107000"/>
              </a:lnSpc>
              <a:spcAft>
                <a:spcPts val="0"/>
              </a:spcAft>
            </a:pPr>
            <a:r>
              <a:rPr lang="en-IN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</a:t>
            </a:r>
            <a:r>
              <a:rPr lang="en-IN" sz="40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STATION MASTER CERTIFICATE (SMC) </a:t>
            </a:r>
          </a:p>
          <a:p>
            <a:pPr indent="-6350">
              <a:lnSpc>
                <a:spcPct val="107000"/>
              </a:lnSpc>
              <a:spcAft>
                <a:spcPts val="0"/>
              </a:spcAft>
            </a:pPr>
            <a:endParaRPr lang="en-IN" sz="20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263525" lvl="0" indent="-342900" fontAlgn="base">
              <a:lnSpc>
                <a:spcPct val="98000"/>
              </a:lnSpc>
              <a:spcAft>
                <a:spcPts val="11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SMC IS PREPARED TO SUMMARISE THE MONTHLY ACTIVITIES PERFORMED AT RESPECTIVE STATION AND GET IT VALIDATED FROM STATION MASTER BY TAKING SIGN AND STAMP.</a:t>
            </a:r>
          </a:p>
          <a:p>
            <a:pPr marR="263525" lvl="0" fontAlgn="base">
              <a:lnSpc>
                <a:spcPct val="98000"/>
              </a:lnSpc>
              <a:spcAft>
                <a:spcPts val="115"/>
              </a:spcAft>
              <a:buClr>
                <a:srgbClr val="000000"/>
              </a:buClr>
              <a:buSzPts val="1400"/>
            </a:pPr>
            <a:endParaRPr lang="en-IN" sz="2000" b="1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263525" lvl="0" indent="-342900" fontAlgn="base">
              <a:lnSpc>
                <a:spcPct val="98000"/>
              </a:lnSpc>
              <a:spcAft>
                <a:spcPts val="11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SMC HELPS CONFIRMING THE VISITS, RECORDING THE EXCEPTION AND FORCE MAJEURE SITUATIONS,  MONTHLY AMOUNT RECONCILIATION.</a:t>
            </a:r>
          </a:p>
          <a:p>
            <a:pPr marR="263525" lvl="0" fontAlgn="base">
              <a:lnSpc>
                <a:spcPct val="98000"/>
              </a:lnSpc>
              <a:spcAft>
                <a:spcPts val="115"/>
              </a:spcAft>
              <a:buClr>
                <a:srgbClr val="000000"/>
              </a:buClr>
              <a:buSzPts val="1400"/>
            </a:pPr>
            <a:endParaRPr lang="en-IN" sz="2000" b="1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263525" lvl="0" indent="-342900" fontAlgn="base">
              <a:lnSpc>
                <a:spcPct val="98000"/>
              </a:lnSpc>
              <a:spcAft>
                <a:spcPts val="11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APPROVED SMCS HELP IN ASSURING THAT CORRECT AND APPROVED MIS IS USED FOR MONTHLY BILLING AND SAME ALSO WORK AS SUPPORTING TO MONTHLY BILLING AS APPROVED MIS.</a:t>
            </a:r>
            <a:endParaRPr lang="en-IN" sz="2000" b="1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MS-CC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11223" t="40875" r="12708" b="36810"/>
          <a:stretch/>
        </p:blipFill>
        <p:spPr>
          <a:xfrm>
            <a:off x="87165" y="121920"/>
            <a:ext cx="3208018" cy="9052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1771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2608" y="188976"/>
            <a:ext cx="11594592" cy="6669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89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246" y="725426"/>
            <a:ext cx="10515600" cy="963168"/>
          </a:xfrm>
        </p:spPr>
        <p:txBody>
          <a:bodyPr>
            <a:normAutofit/>
          </a:bodyPr>
          <a:lstStyle/>
          <a:p>
            <a:r>
              <a:rPr lang="en-IN" b="1" u="sng" dirty="0">
                <a:solidFill>
                  <a:srgbClr val="FF0000"/>
                </a:solidFill>
              </a:rPr>
              <a:t>ACTIVITIES TO BE COVERED IN DRY </a:t>
            </a:r>
            <a:r>
              <a:rPr lang="en-IN" b="1" u="sng" dirty="0" smtClean="0">
                <a:solidFill>
                  <a:srgbClr val="FF0000"/>
                </a:solidFill>
              </a:rPr>
              <a:t>RUN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928" y="1584960"/>
            <a:ext cx="10515600" cy="4913376"/>
          </a:xfrm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en-IN" b="1" dirty="0" smtClean="0"/>
              <a:t>CMS </a:t>
            </a:r>
            <a:r>
              <a:rPr lang="en-IN" b="1" dirty="0"/>
              <a:t>PERSON </a:t>
            </a:r>
            <a:r>
              <a:rPr lang="en-IN" b="1" dirty="0" smtClean="0"/>
              <a:t>INTRODUCES  </a:t>
            </a:r>
            <a:r>
              <a:rPr lang="en-IN" b="1" dirty="0"/>
              <a:t>SELF AS </a:t>
            </a:r>
            <a:r>
              <a:rPr lang="en-IN" b="1" dirty="0" smtClean="0"/>
              <a:t>AGENT OF CMS.</a:t>
            </a:r>
            <a:endParaRPr lang="en-IN" b="1" dirty="0"/>
          </a:p>
          <a:p>
            <a:pPr lvl="0" fontAlgn="base"/>
            <a:r>
              <a:rPr lang="en-IN" b="1" dirty="0" smtClean="0"/>
              <a:t>EXPLAINS </a:t>
            </a:r>
            <a:r>
              <a:rPr lang="en-IN" b="1" dirty="0"/>
              <a:t>THE AUTHORISATION AND HCI </a:t>
            </a:r>
            <a:r>
              <a:rPr lang="en-IN" b="1" dirty="0" smtClean="0"/>
              <a:t>PROCESS.</a:t>
            </a:r>
            <a:endParaRPr lang="en-IN" b="1" dirty="0"/>
          </a:p>
          <a:p>
            <a:pPr lvl="0" fontAlgn="base"/>
            <a:r>
              <a:rPr lang="en-IN" b="1" dirty="0" smtClean="0"/>
              <a:t>EXPLAINS </a:t>
            </a:r>
            <a:r>
              <a:rPr lang="en-IN" b="1" dirty="0"/>
              <a:t>PROCESS OF CASH HANDOVER / </a:t>
            </a:r>
            <a:r>
              <a:rPr lang="en-IN" b="1" dirty="0" smtClean="0"/>
              <a:t>TAKEOVER.</a:t>
            </a:r>
            <a:endParaRPr lang="en-IN" b="1" dirty="0"/>
          </a:p>
          <a:p>
            <a:pPr lvl="0" fontAlgn="base">
              <a:lnSpc>
                <a:spcPct val="120000"/>
              </a:lnSpc>
            </a:pPr>
            <a:r>
              <a:rPr lang="en-IN" b="1" dirty="0" smtClean="0"/>
              <a:t>CLARIFIES ON </a:t>
            </a:r>
            <a:r>
              <a:rPr lang="en-IN" b="1" dirty="0"/>
              <a:t>RESPONSIBLY OF CASH DISCREPANCY OR SHORTAGES IDENTIFY AT THE TIME OF CASH PICKUP AND POST CASH </a:t>
            </a:r>
            <a:r>
              <a:rPr lang="en-IN" b="1" dirty="0" smtClean="0"/>
              <a:t>PICKUP.</a:t>
            </a:r>
            <a:endParaRPr lang="en-IN" b="1" dirty="0"/>
          </a:p>
          <a:p>
            <a:pPr lvl="0" fontAlgn="base"/>
            <a:r>
              <a:rPr lang="en-IN" b="1" dirty="0"/>
              <a:t>HANDOVER BELOW ITEMS TO RAILWAY STATION AUTHORISED OFFICIAL:</a:t>
            </a:r>
          </a:p>
          <a:p>
            <a:pPr lvl="0" fontAlgn="base"/>
            <a:r>
              <a:rPr lang="en-IN" b="1" dirty="0"/>
              <a:t>SBI 1+3 DEPOSIT SLIP BOOKLET</a:t>
            </a:r>
          </a:p>
          <a:p>
            <a:pPr lvl="0" fontAlgn="base"/>
            <a:r>
              <a:rPr lang="en-IN" b="1" dirty="0"/>
              <a:t>CMS HCI 1+1 BOOKLET PART B HAVING 30 LEAFLETS</a:t>
            </a:r>
          </a:p>
          <a:p>
            <a:pPr lvl="0" fontAlgn="base"/>
            <a:r>
              <a:rPr lang="en-IN" b="1" dirty="0"/>
              <a:t>AUTHORISED PHOTO LIST</a:t>
            </a:r>
          </a:p>
          <a:p>
            <a:pPr lvl="0" fontAlgn="base"/>
            <a:r>
              <a:rPr lang="en-IN" b="1" dirty="0"/>
              <a:t>SAMPLE OF CMS EMPLOYEE IDENTIFY CARD</a:t>
            </a:r>
          </a:p>
          <a:p>
            <a:pPr lvl="0" fontAlgn="base"/>
            <a:r>
              <a:rPr lang="en-IN" b="1" dirty="0"/>
              <a:t>NEW REGISTER TO KEEP RECORDS OF DAILY VISIT</a:t>
            </a:r>
          </a:p>
          <a:p>
            <a:pPr lvl="0" fontAlgn="base"/>
            <a:r>
              <a:rPr lang="en-IN" b="1" dirty="0"/>
              <a:t>COPY OF PROCESS NOTE, DOS AND DON’T</a:t>
            </a:r>
          </a:p>
          <a:p>
            <a:pPr lvl="0" fontAlgn="base"/>
            <a:r>
              <a:rPr lang="en-IN" b="1" dirty="0" smtClean="0"/>
              <a:t>FILLS </a:t>
            </a:r>
            <a:r>
              <a:rPr lang="en-IN" b="1" dirty="0"/>
              <a:t>THE DRY RUN FORM AND </a:t>
            </a:r>
            <a:r>
              <a:rPr lang="en-IN" b="1" dirty="0" smtClean="0"/>
              <a:t>TAKES </a:t>
            </a:r>
            <a:r>
              <a:rPr lang="en-IN" b="1" dirty="0"/>
              <a:t>THE SIGNATURE OF RAILWAY STATION </a:t>
            </a:r>
            <a:r>
              <a:rPr lang="en-IN" b="1" dirty="0" smtClean="0"/>
              <a:t>OFFICIAL.</a:t>
            </a:r>
            <a:endParaRPr lang="en-IN" b="1" dirty="0"/>
          </a:p>
          <a:p>
            <a:endParaRPr lang="en-IN" b="1" dirty="0"/>
          </a:p>
        </p:txBody>
      </p:sp>
      <p:pic>
        <p:nvPicPr>
          <p:cNvPr id="4" name="CMS-CC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11223" t="40875" r="12708" b="36810"/>
          <a:stretch/>
        </p:blipFill>
        <p:spPr>
          <a:xfrm>
            <a:off x="87165" y="171834"/>
            <a:ext cx="3208018" cy="8401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8618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642489"/>
            <a:ext cx="5583936" cy="13686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7200" dirty="0" smtClean="0">
                <a:solidFill>
                  <a:srgbClr val="FF0000"/>
                </a:solidFill>
              </a:rPr>
              <a:t>QUESTIONS?</a:t>
            </a:r>
            <a:endParaRPr lang="en-IN" sz="7200" dirty="0">
              <a:solidFill>
                <a:srgbClr val="FF0000"/>
              </a:solidFill>
            </a:endParaRPr>
          </a:p>
        </p:txBody>
      </p:sp>
      <p:pic>
        <p:nvPicPr>
          <p:cNvPr id="4" name="CMS-CC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11223" t="40875" r="12708" b="36810"/>
          <a:stretch/>
        </p:blipFill>
        <p:spPr>
          <a:xfrm>
            <a:off x="318813" y="235808"/>
            <a:ext cx="3208018" cy="8401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39364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568" y="169058"/>
            <a:ext cx="6845969" cy="1000711"/>
          </a:xfrm>
        </p:spPr>
        <p:txBody>
          <a:bodyPr>
            <a:normAutofit/>
          </a:bodyPr>
          <a:lstStyle/>
          <a:p>
            <a:pPr algn="ctr"/>
            <a:r>
              <a:rPr lang="en-IN" sz="6600" b="1" u="sng" dirty="0" smtClean="0">
                <a:solidFill>
                  <a:srgbClr val="FF0000"/>
                </a:solidFill>
              </a:rPr>
              <a:t>CASH PICKUP : SCR</a:t>
            </a:r>
            <a:endParaRPr lang="en-IN" sz="66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27222"/>
            <a:ext cx="11353801" cy="5462335"/>
          </a:xfrm>
        </p:spPr>
        <p:txBody>
          <a:bodyPr>
            <a:noAutofit/>
          </a:bodyPr>
          <a:lstStyle/>
          <a:p>
            <a:r>
              <a:rPr lang="en-IN" sz="2000" b="1" dirty="0" smtClean="0"/>
              <a:t> LARGE CASH PICKUP AREA (2 LACS ABOVE ) SHOULD BE IN CCTV COVERAGE.</a:t>
            </a:r>
          </a:p>
          <a:p>
            <a:r>
              <a:rPr lang="en-IN" sz="2000" b="1" dirty="0" smtClean="0"/>
              <a:t>CMS  OFFICE  ISSUES ONE HCIN SLIP PART A TO CUSTODIAN.</a:t>
            </a:r>
          </a:p>
          <a:p>
            <a:r>
              <a:rPr lang="en-IN" sz="2000" b="1" dirty="0"/>
              <a:t> </a:t>
            </a:r>
            <a:r>
              <a:rPr lang="en-IN" sz="2000" b="1" dirty="0" smtClean="0"/>
              <a:t> RAILWAY  OFFICIAL  CHECK AUTHORISATION AND I CARD OF CUSTODIAN AND MATCH THE SAME.	</a:t>
            </a:r>
          </a:p>
          <a:p>
            <a:r>
              <a:rPr lang="en-IN" sz="2000" b="1" dirty="0" smtClean="0"/>
              <a:t>SCR  SHALL KEEP ENTIRE CASH READY . </a:t>
            </a:r>
          </a:p>
          <a:p>
            <a:r>
              <a:rPr lang="en-IN" sz="2000" b="1" dirty="0" smtClean="0"/>
              <a:t>SBI DEPOSIT SLIP AND TR CHALLAN/NOTE TO BE FILLED UP. </a:t>
            </a:r>
          </a:p>
          <a:p>
            <a:r>
              <a:rPr lang="en-IN" sz="2000" b="1" dirty="0" smtClean="0"/>
              <a:t> CMS CUSTODIAN HANDS OVER HIS HCI PART A TO THE SCR STATION AUTHORISED OFFICIAL.</a:t>
            </a:r>
          </a:p>
          <a:p>
            <a:r>
              <a:rPr lang="en-IN" sz="2000" b="1" dirty="0"/>
              <a:t> </a:t>
            </a:r>
            <a:r>
              <a:rPr lang="en-IN" sz="2000" b="1" dirty="0" smtClean="0"/>
              <a:t>SCR STATION OFFICIAL WILL ALSO TAKE OUT RESPECTIVE HCI PART B FROM HIS HCI BOOKLET ON FIFO BASIS.</a:t>
            </a:r>
          </a:p>
          <a:p>
            <a:r>
              <a:rPr lang="en-IN" sz="2000" b="1" dirty="0" smtClean="0"/>
              <a:t> SCR OFFICIAL TEARS OFF BOTH PART A AND PART B OF HCI SLIP FOR VERIFICATION.</a:t>
            </a:r>
          </a:p>
          <a:p>
            <a:r>
              <a:rPr lang="en-IN" sz="2000" b="1" dirty="0"/>
              <a:t> </a:t>
            </a:r>
            <a:r>
              <a:rPr lang="en-IN" sz="2000" b="1" dirty="0" smtClean="0"/>
              <a:t>THE HIDDEN NUMBER AS WELL AS THE HCI SLIP NUMBER OF PART A AND PART B SHOULD MATCH.</a:t>
            </a:r>
          </a:p>
          <a:p>
            <a:r>
              <a:rPr lang="en-IN" sz="2000" b="1" dirty="0"/>
              <a:t> </a:t>
            </a:r>
            <a:r>
              <a:rPr lang="en-IN" sz="2000" b="1" dirty="0" smtClean="0"/>
              <a:t>AFTER MATCHING THE NUMBERS, SCR OFFICIAL WILL HAND OVER CASH BUNDLES TO CMS CUSTODIAN ALONG WITH DULYFILLED,  SEALED &amp; SIGNED HCI SLIP’S PART B, THREE COPIES OF TR CHALLAN AND 1+3 SBI BANK DEPOSIT SLIP.</a:t>
            </a:r>
          </a:p>
          <a:p>
            <a:r>
              <a:rPr lang="en-IN" sz="2000" b="1" dirty="0"/>
              <a:t> </a:t>
            </a:r>
            <a:r>
              <a:rPr lang="en-IN" sz="2000" b="1" dirty="0" smtClean="0"/>
              <a:t>CUSTODIAN TO COUNT THE CASH AND MATCH WITH NUMBER OF NOTES WRITTEN BY RAILWAY OFFICIAL IN HCI SLIP AND DEPOSIT SLIP AGAINST EACH DENOMINATION.</a:t>
            </a:r>
          </a:p>
          <a:p>
            <a:endParaRPr lang="en-IN" sz="2000" b="1" dirty="0"/>
          </a:p>
        </p:txBody>
      </p:sp>
      <p:pic>
        <p:nvPicPr>
          <p:cNvPr id="4" name="CMS-CC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11223" t="40875" r="12708" b="36810"/>
          <a:stretch/>
        </p:blipFill>
        <p:spPr>
          <a:xfrm>
            <a:off x="87165" y="127201"/>
            <a:ext cx="3208018" cy="8401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21922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114" y="104096"/>
            <a:ext cx="6845969" cy="1000711"/>
          </a:xfrm>
        </p:spPr>
        <p:txBody>
          <a:bodyPr>
            <a:normAutofit/>
          </a:bodyPr>
          <a:lstStyle/>
          <a:p>
            <a:pPr algn="ctr"/>
            <a:r>
              <a:rPr lang="en-IN" sz="6600" b="1" u="sng" dirty="0" smtClean="0">
                <a:solidFill>
                  <a:srgbClr val="FF0000"/>
                </a:solidFill>
              </a:rPr>
              <a:t>CASH PICKUP : SCR</a:t>
            </a:r>
            <a:endParaRPr lang="en-IN" sz="66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27222"/>
            <a:ext cx="11353801" cy="5462335"/>
          </a:xfrm>
        </p:spPr>
        <p:txBody>
          <a:bodyPr>
            <a:noAutofit/>
          </a:bodyPr>
          <a:lstStyle/>
          <a:p>
            <a:r>
              <a:rPr lang="en-IN" sz="2000" b="1" dirty="0" smtClean="0"/>
              <a:t> IF ANY DISCREPANCY OR SHORTAGE IS FOUND IN THE CASH AT THE TIME OF COUNTING &amp; VERIFICATION, IT WILL BE NOTIFIED TO THE SCR OFFICIAL AT THE PREMISE ITSELF.</a:t>
            </a:r>
          </a:p>
          <a:p>
            <a:r>
              <a:rPr lang="en-IN" sz="2000" b="1" dirty="0"/>
              <a:t> </a:t>
            </a:r>
            <a:r>
              <a:rPr lang="en-IN" sz="2000" b="1" dirty="0" smtClean="0"/>
              <a:t>THE SCR OFFICIAL NEEDS TO MAKE GOOD OF THE CASH OR ELSE THE DEPOSIT SLIP WILL BE AMENDED TO THE TUNE OF DISCREPANCIES IDENTIFIED AT THE TIME OF VERIFICATION.</a:t>
            </a:r>
          </a:p>
          <a:p>
            <a:r>
              <a:rPr lang="en-IN" sz="2000" b="1" dirty="0"/>
              <a:t> </a:t>
            </a:r>
            <a:r>
              <a:rPr lang="en-IN" sz="2000" b="1" dirty="0" smtClean="0"/>
              <a:t>AFTER CONFIRMING THE CASH WITH DEPOSIT SLIP AND PART B OF HCI SLIP, CUSTODIAN WILL FILL PART A OF HCI SLIP.</a:t>
            </a:r>
          </a:p>
          <a:p>
            <a:r>
              <a:rPr lang="en-IN" sz="2000" b="1" dirty="0"/>
              <a:t> </a:t>
            </a:r>
            <a:r>
              <a:rPr lang="en-IN" sz="2000" b="1" dirty="0" smtClean="0"/>
              <a:t>CUSTODIAN WILL STAMP AND SIGN “CUSTOMER COPY” OF PART A AND PART B AND HAND OVER TO SCR OFFICIAL.</a:t>
            </a:r>
          </a:p>
          <a:p>
            <a:r>
              <a:rPr lang="en-IN" sz="2000" b="1" dirty="0"/>
              <a:t> </a:t>
            </a:r>
            <a:r>
              <a:rPr lang="en-IN" sz="2000" b="1" dirty="0" smtClean="0"/>
              <a:t>SCR OFFICIAL WILL STAMP AND SIGN “AGENTCOPY” OF PART A AND PART B AND HAND OVER TO CUSTODIAN.</a:t>
            </a:r>
          </a:p>
          <a:p>
            <a:r>
              <a:rPr lang="en-IN" sz="2000" b="1" dirty="0"/>
              <a:t> </a:t>
            </a:r>
            <a:r>
              <a:rPr lang="en-IN" sz="2000" b="1" dirty="0" smtClean="0"/>
              <a:t>CUSTODIAN WILL INSERT ALL THE CASH INTO THE BAG IN FRONT OF SCR OFFICIAL &amp; THE BAG WILL BE SEALED BY CUSTODIAN AND VERIFIED BY SCR OFFICIAL.</a:t>
            </a:r>
          </a:p>
          <a:p>
            <a:r>
              <a:rPr lang="en-IN" sz="2000" b="1" dirty="0"/>
              <a:t> </a:t>
            </a:r>
            <a:r>
              <a:rPr lang="en-IN" sz="2000" b="1" dirty="0" smtClean="0"/>
              <a:t>SCR WILL WRITE </a:t>
            </a:r>
            <a:r>
              <a:rPr lang="en-IN" sz="2000" b="1" i="1" dirty="0" smtClean="0"/>
              <a:t>BAG NO </a:t>
            </a:r>
            <a:r>
              <a:rPr lang="en-IN" sz="2000" b="1" dirty="0" smtClean="0"/>
              <a:t>AND </a:t>
            </a:r>
            <a:r>
              <a:rPr lang="en-IN" sz="2000" b="1" i="1" dirty="0" smtClean="0"/>
              <a:t>SEAL NO </a:t>
            </a:r>
            <a:r>
              <a:rPr lang="en-IN" sz="2000" b="1" dirty="0" smtClean="0"/>
              <a:t>ON DEPOSIT SLIP AND CUSTODIAN WILL WRITE </a:t>
            </a:r>
            <a:r>
              <a:rPr lang="en-IN" sz="2000" b="1" i="1" dirty="0" smtClean="0"/>
              <a:t>BAGNO </a:t>
            </a:r>
            <a:r>
              <a:rPr lang="en-IN" sz="2000" b="1" dirty="0" smtClean="0"/>
              <a:t>AND </a:t>
            </a:r>
            <a:r>
              <a:rPr lang="en-IN" sz="2000" b="1" i="1" dirty="0" smtClean="0"/>
              <a:t>SEALNO </a:t>
            </a:r>
            <a:r>
              <a:rPr lang="en-IN" sz="2000" b="1" dirty="0" smtClean="0"/>
              <a:t>ON HCI SLIP.</a:t>
            </a:r>
          </a:p>
          <a:p>
            <a:r>
              <a:rPr lang="en-IN" sz="2000" b="1" dirty="0"/>
              <a:t> </a:t>
            </a:r>
            <a:r>
              <a:rPr lang="en-IN" sz="2000" b="1" dirty="0" smtClean="0"/>
              <a:t>ONE COPY OF THE DEPOSIT SLIP (BANKCOPY) WILL BE KEPT INSIDE THE BAG ALONG WITH THE CASH. </a:t>
            </a:r>
            <a:endParaRPr lang="en-IN" sz="2000" b="1" dirty="0"/>
          </a:p>
        </p:txBody>
      </p:sp>
      <p:pic>
        <p:nvPicPr>
          <p:cNvPr id="4" name="CMS-CC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11223" t="40875" r="12708" b="36810"/>
          <a:stretch/>
        </p:blipFill>
        <p:spPr>
          <a:xfrm>
            <a:off x="123741" y="142288"/>
            <a:ext cx="3208018" cy="8401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6435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167" y="1356394"/>
            <a:ext cx="11097127" cy="4351338"/>
          </a:xfrm>
        </p:spPr>
        <p:txBody>
          <a:bodyPr>
            <a:normAutofit/>
          </a:bodyPr>
          <a:lstStyle/>
          <a:p>
            <a:r>
              <a:rPr lang="en-IN" sz="2000" b="1" dirty="0" smtClean="0"/>
              <a:t>SEAL BAG PROCESS WILL BE USED AT HIGH VOLUME STATIONS.</a:t>
            </a:r>
            <a:endParaRPr lang="en-IN" sz="2000" b="1" dirty="0"/>
          </a:p>
          <a:p>
            <a:r>
              <a:rPr lang="en-IN" sz="2000" b="1" dirty="0" smtClean="0"/>
              <a:t>AFTER COLLECTING CASH IN SEALED BAG, CUSTODIAN WILL ISSUE THE DULY FILLED “CUSTOMER COPY” OF HCI SLIP &amp; DEPOSIT SLIP (SCR TEMP COPY) AS AN ACKNOWLEDGMENT OF CASH RECEIPT.</a:t>
            </a:r>
          </a:p>
          <a:p>
            <a:r>
              <a:rPr lang="en-IN" sz="2000" b="1" dirty="0"/>
              <a:t> </a:t>
            </a:r>
            <a:r>
              <a:rPr lang="en-IN" sz="2000" b="1" dirty="0" smtClean="0"/>
              <a:t>CUSTODIAN WILL TAKE THE SEAL &amp; SIGNATURE OF SCR OFFICIAL ON BOTH THE COPIES OF PART A.</a:t>
            </a:r>
          </a:p>
          <a:p>
            <a:r>
              <a:rPr lang="en-IN" sz="2000" dirty="0" smtClean="0"/>
              <a:t> </a:t>
            </a:r>
            <a:r>
              <a:rPr lang="en-IN" sz="2000" b="1" dirty="0" smtClean="0"/>
              <a:t>CUSTODIAN WILL RETAIN BOTH “AGENT COPY” OF PART A &amp; PART B OF HCI SLIP AND ISSUE THE “CUSTOMER COPY” TO THE SCR OFFICIAL AS AN ACKNOWLEDGMENT OF CASH RECEIPT.</a:t>
            </a:r>
          </a:p>
          <a:p>
            <a:r>
              <a:rPr lang="en-IN" sz="2000" b="1" dirty="0"/>
              <a:t> </a:t>
            </a:r>
            <a:r>
              <a:rPr lang="en-IN" sz="2000" b="1" dirty="0" smtClean="0"/>
              <a:t>CUSTODIAN SHALL UPDATE THE VISIT REGISTER AND BOTH CUSTODIAN AND SCR OFFICIAL WILL SIGN THE UPDATED ENTRY.</a:t>
            </a:r>
          </a:p>
          <a:p>
            <a:r>
              <a:rPr lang="en-IN" sz="2000" b="1" dirty="0"/>
              <a:t> </a:t>
            </a:r>
            <a:r>
              <a:rPr lang="en-IN" sz="2000" b="1" dirty="0" smtClean="0"/>
              <a:t>UPDATE THE TRANSACTION DETAILS IN CMS MOBILE APPLICATION FOR REPORTING AND RECON.</a:t>
            </a:r>
            <a:r>
              <a:rPr lang="en-IN" sz="2000" dirty="0" smtClean="0"/>
              <a:t/>
            </a:r>
            <a:br>
              <a:rPr lang="en-IN" sz="2000" dirty="0" smtClean="0"/>
            </a:br>
            <a:r>
              <a:rPr lang="en-IN" sz="2000" dirty="0" smtClean="0"/>
              <a:t/>
            </a:r>
            <a:br>
              <a:rPr lang="en-IN" sz="2000" dirty="0" smtClean="0"/>
            </a:br>
            <a:endParaRPr lang="en-IN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51745" y="191058"/>
            <a:ext cx="6845969" cy="1000711"/>
          </a:xfrm>
        </p:spPr>
        <p:txBody>
          <a:bodyPr>
            <a:normAutofit/>
          </a:bodyPr>
          <a:lstStyle/>
          <a:p>
            <a:pPr algn="ctr"/>
            <a:r>
              <a:rPr lang="en-IN" sz="6600" b="1" u="sng" dirty="0" smtClean="0">
                <a:solidFill>
                  <a:srgbClr val="FF0000"/>
                </a:solidFill>
              </a:rPr>
              <a:t>CASH PICKUP : SCR</a:t>
            </a:r>
            <a:endParaRPr lang="en-IN" sz="6600" b="1" u="sng" dirty="0">
              <a:solidFill>
                <a:srgbClr val="FF0000"/>
              </a:solidFill>
            </a:endParaRPr>
          </a:p>
        </p:txBody>
      </p:sp>
      <p:pic>
        <p:nvPicPr>
          <p:cNvPr id="5" name="CMS-CC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11223" t="40875" r="12708" b="36810"/>
          <a:stretch/>
        </p:blipFill>
        <p:spPr>
          <a:xfrm>
            <a:off x="87165" y="187040"/>
            <a:ext cx="3208018" cy="8401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37938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50158" y="33120"/>
            <a:ext cx="8213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u="sng" dirty="0" smtClean="0">
                <a:solidFill>
                  <a:srgbClr val="FF0000"/>
                </a:solidFill>
              </a:rPr>
              <a:t>DOOR STEP SERVICES: STATIONARY AND TOOLS</a:t>
            </a:r>
            <a:endParaRPr lang="en-IN" sz="3200" b="1" u="sng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2504" y="767765"/>
            <a:ext cx="11999495" cy="6090235"/>
            <a:chOff x="0" y="-211607"/>
            <a:chExt cx="8897650" cy="5498607"/>
          </a:xfrm>
        </p:grpSpPr>
        <p:pic>
          <p:nvPicPr>
            <p:cNvPr id="11" name="Picture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453885" y="402892"/>
              <a:ext cx="1143000" cy="1143000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453885" y="2103676"/>
              <a:ext cx="1143000" cy="1143000"/>
            </a:xfrm>
            <a:prstGeom prst="rect">
              <a:avLst/>
            </a:prstGeom>
          </p:spPr>
        </p:pic>
        <p:pic>
          <p:nvPicPr>
            <p:cNvPr id="13" name="Picture 1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453885" y="3889804"/>
              <a:ext cx="1143000" cy="108508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968459" y="-211607"/>
              <a:ext cx="1694591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6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CMS </a:t>
              </a:r>
              <a:r>
                <a:rPr lang="en-IN" sz="1600" b="1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AGENT COPY</a:t>
              </a:r>
              <a:endPara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59278" y="2760323"/>
              <a:ext cx="2082355" cy="3010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600" b="1" dirty="0" smtClean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CUSTOMER COPY </a:t>
              </a:r>
              <a:endPara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Shape 1949"/>
            <p:cNvSpPr/>
            <p:nvPr/>
          </p:nvSpPr>
          <p:spPr>
            <a:xfrm>
              <a:off x="0" y="177983"/>
              <a:ext cx="7306057" cy="2285358"/>
            </a:xfrm>
            <a:custGeom>
              <a:avLst/>
              <a:gdLst/>
              <a:ahLst/>
              <a:cxnLst/>
              <a:rect l="0" t="0" r="0" b="0"/>
              <a:pathLst>
                <a:path w="7306057" h="2069592">
                  <a:moveTo>
                    <a:pt x="0" y="2069592"/>
                  </a:moveTo>
                  <a:lnTo>
                    <a:pt x="7306057" y="2069592"/>
                  </a:lnTo>
                  <a:lnTo>
                    <a:pt x="7306057" y="0"/>
                  </a:lnTo>
                  <a:lnTo>
                    <a:pt x="0" y="0"/>
                  </a:ln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7" name="Shape 1950"/>
            <p:cNvSpPr/>
            <p:nvPr/>
          </p:nvSpPr>
          <p:spPr>
            <a:xfrm>
              <a:off x="0" y="3129328"/>
              <a:ext cx="7306057" cy="2115312"/>
            </a:xfrm>
            <a:custGeom>
              <a:avLst/>
              <a:gdLst/>
              <a:ahLst/>
              <a:cxnLst/>
              <a:rect l="0" t="0" r="0" b="0"/>
              <a:pathLst>
                <a:path w="7306057" h="2115312">
                  <a:moveTo>
                    <a:pt x="0" y="2115312"/>
                  </a:moveTo>
                  <a:lnTo>
                    <a:pt x="7306057" y="2115312"/>
                  </a:lnTo>
                  <a:lnTo>
                    <a:pt x="7306057" y="0"/>
                  </a:lnTo>
                  <a:lnTo>
                    <a:pt x="0" y="0"/>
                  </a:ln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pic>
          <p:nvPicPr>
            <p:cNvPr id="18" name="Picture 1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0772" y="495856"/>
              <a:ext cx="3892296" cy="1894332"/>
            </a:xfrm>
            <a:prstGeom prst="rect">
              <a:avLst/>
            </a:prstGeom>
          </p:spPr>
        </p:pic>
        <p:pic>
          <p:nvPicPr>
            <p:cNvPr id="19" name="Picture 18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0772" y="3272584"/>
              <a:ext cx="3892296" cy="1874520"/>
            </a:xfrm>
            <a:prstGeom prst="rect">
              <a:avLst/>
            </a:prstGeom>
          </p:spPr>
        </p:pic>
        <p:pic>
          <p:nvPicPr>
            <p:cNvPr id="20" name="Picture 19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4098036" y="594936"/>
              <a:ext cx="3107436" cy="1892808"/>
            </a:xfrm>
            <a:prstGeom prst="rect">
              <a:avLst/>
            </a:prstGeom>
          </p:spPr>
        </p:pic>
        <p:pic>
          <p:nvPicPr>
            <p:cNvPr id="21" name="Picture 20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4098036" y="3272584"/>
              <a:ext cx="3107436" cy="187452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606920" y="1587802"/>
              <a:ext cx="506088" cy="2260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200" b="1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" panose="020B0604020202020204" pitchFamily="34" charset="0"/>
                  <a:ea typeface="Arial" panose="020B0604020202020204" pitchFamily="34" charset="0"/>
                </a:rPr>
                <a:t>CMS 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987920" y="1587802"/>
              <a:ext cx="575037" cy="2260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200" b="1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" panose="020B0604020202020204" pitchFamily="34" charset="0"/>
                  <a:ea typeface="Arial" panose="020B0604020202020204" pitchFamily="34" charset="0"/>
                </a:rPr>
                <a:t>I Card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749795" y="3344720"/>
              <a:ext cx="854517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200" b="1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" panose="020B0604020202020204" pitchFamily="34" charset="0"/>
                  <a:ea typeface="Arial" panose="020B0604020202020204" pitchFamily="34" charset="0"/>
                </a:rPr>
                <a:t>Seal Bag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500494" y="5060998"/>
              <a:ext cx="1397156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200" b="1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" panose="020B0604020202020204" pitchFamily="34" charset="0"/>
                  <a:ea typeface="Arial" panose="020B0604020202020204" pitchFamily="34" charset="0"/>
                </a:rPr>
                <a:t>One Time Seal</a:t>
              </a:r>
              <a:endParaRPr lang="en-IN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26" name="CMS-CC.png"/>
          <p:cNvPicPr>
            <a:picLocks noChangeAspect="1"/>
          </p:cNvPicPr>
          <p:nvPr/>
        </p:nvPicPr>
        <p:blipFill rotWithShape="1">
          <a:blip r:embed="rId9">
            <a:extLst/>
          </a:blip>
          <a:srcRect l="11223" t="40875" r="12708" b="36810"/>
          <a:stretch/>
        </p:blipFill>
        <p:spPr>
          <a:xfrm>
            <a:off x="0" y="136813"/>
            <a:ext cx="3208018" cy="8401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2801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41" y="671691"/>
            <a:ext cx="11936794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HIDDEN NUMBER OF BOTH THE SLIP HAVE TO BE MATCHED TO PROCEED WITH TRANSACTION.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PART A TO BE FILLED BY CMS AGENT.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PART B TO BE FILLED BY RAILWAY OFFICIALS.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ALL THE DETAILS ON HCI SLIP TO BE CLEARLY FILLED.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HCI WILL ONLY BE USED FOR CAPTURING CASH DETAIL, CHEQUE AMOUNT NOT TO BE CAPTURED IN HCI. </a:t>
            </a:r>
          </a:p>
          <a:p>
            <a:r>
              <a:rPr lang="en-GB" sz="2000" b="1" dirty="0"/>
              <a:t> </a:t>
            </a:r>
            <a:r>
              <a:rPr lang="en-GB" sz="2000" b="1" dirty="0" smtClean="0"/>
              <a:t>    ONLY COUNT OF CHEQUE TO BE WRITTEN ON HCI SLIP FOR TRACKING.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BOTH PART A AND PART B TO BE SIGNED AND STAMPED BY CMS AGENT AND RAILWAY OFFICIALS.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FRONT CMS/AGENT COPIES OF PART A AND PART B WILL BE KEPT BY CMS AGENT.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SELF CARBON BOTTOM RAILWAYS COPIES OF PART A AND PART B WILL BE KEPT BY RAILWAY STATION.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 </a:t>
            </a:r>
            <a:r>
              <a:rPr lang="en-GB" sz="2000" b="1" dirty="0" smtClean="0"/>
              <a:t>ENSURE THAT BOTH THE BOOKLET OF HCI PART A AND PART B ARE NEVER ALLOWED TO KEPT AT RAILWAY</a:t>
            </a:r>
          </a:p>
          <a:p>
            <a:r>
              <a:rPr lang="en-GB" sz="2000" b="1" dirty="0"/>
              <a:t> </a:t>
            </a:r>
            <a:r>
              <a:rPr lang="en-GB" sz="2000" b="1" dirty="0" smtClean="0"/>
              <a:t>      STATION.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 </a:t>
            </a:r>
            <a:r>
              <a:rPr lang="en-GB" sz="2000" b="1" dirty="0" smtClean="0"/>
              <a:t>IF HCI SLIPS HIDDEN NUMBER NOT MATCHES, RAILWAY OFFICIAL DOES NOT HANDOVER THE CASH TO CMS </a:t>
            </a:r>
          </a:p>
          <a:p>
            <a:r>
              <a:rPr lang="en-GB" sz="2000" b="1" dirty="0"/>
              <a:t> </a:t>
            </a:r>
            <a:r>
              <a:rPr lang="en-GB" sz="2000" b="1" dirty="0" smtClean="0"/>
              <a:t>     AGENT EVEN IF THEY ARE PART OF AUTHORIZED PHOTO LIST OR CARRYING I-CARD.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 HCI SLIPS WILL BE EXCHANGED EVEN FOR NIL CASH HANDOVER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 </a:t>
            </a:r>
            <a:r>
              <a:rPr lang="en-GB" sz="2000" b="1" dirty="0" smtClean="0"/>
              <a:t>IN CASE THE CASHIER/AUTHORIZED PERSON AT THE RAILWAY STATION PREMISES IS NOT PRESENT,</a:t>
            </a:r>
          </a:p>
          <a:p>
            <a:r>
              <a:rPr lang="en-GB" sz="2000" b="1" dirty="0"/>
              <a:t> </a:t>
            </a:r>
            <a:r>
              <a:rPr lang="en-GB" sz="2000" b="1" dirty="0" smtClean="0"/>
              <a:t>     REMARKS OF THE INSTANCE TO BE MENTIONED ON THE HCI SLIP AND THE CORRESPONDENT COPY OF</a:t>
            </a:r>
          </a:p>
          <a:p>
            <a:r>
              <a:rPr lang="en-GB" sz="2000" b="1" dirty="0"/>
              <a:t> </a:t>
            </a:r>
            <a:r>
              <a:rPr lang="en-GB" sz="2000" b="1" dirty="0" smtClean="0"/>
              <a:t>     THE HCI SLIP IS TO CANCELLED ON THE NEXT DAY OF THE PICK 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 </a:t>
            </a:r>
            <a:r>
              <a:rPr lang="en-GB" sz="2000" b="1" dirty="0" smtClean="0"/>
              <a:t>ANY ALTERATIONS MENTIONED ON THE HCI SLIP IS TO BE COUNTERSIGNED BY THE CUSTODIAN </a:t>
            </a:r>
            <a:endParaRPr lang="en-GB" b="1" dirty="0" smtClean="0"/>
          </a:p>
          <a:p>
            <a:r>
              <a:rPr lang="en-IN" b="1" dirty="0" smtClean="0"/>
              <a:t>                                   </a:t>
            </a:r>
            <a:endParaRPr lang="en-IN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08018" y="-50224"/>
            <a:ext cx="7313678" cy="1000711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000" b="1" u="sng" dirty="0" smtClean="0">
                <a:solidFill>
                  <a:srgbClr val="FF0000"/>
                </a:solidFill>
              </a:rPr>
              <a:t>GUIDELINES FOR FILLING HCIN SLIPS</a:t>
            </a:r>
            <a:endParaRPr lang="en-IN" sz="4000" b="1" u="sng" dirty="0">
              <a:solidFill>
                <a:srgbClr val="FF0000"/>
              </a:solidFill>
            </a:endParaRPr>
          </a:p>
        </p:txBody>
      </p:sp>
      <p:pic>
        <p:nvPicPr>
          <p:cNvPr id="6" name="CMS-CC.png"/>
          <p:cNvPicPr>
            <a:picLocks noChangeAspect="1"/>
          </p:cNvPicPr>
          <p:nvPr/>
        </p:nvPicPr>
        <p:blipFill rotWithShape="1">
          <a:blip r:embed="rId2">
            <a:extLst/>
          </a:blip>
          <a:srcRect l="11223" t="40875" r="12708" b="36810"/>
          <a:stretch/>
        </p:blipFill>
        <p:spPr>
          <a:xfrm>
            <a:off x="0" y="15807"/>
            <a:ext cx="3208018" cy="8686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30895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01" y="1000711"/>
            <a:ext cx="9238952" cy="5149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4300" y="6150114"/>
            <a:ext cx="10400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 </a:t>
            </a:r>
            <a:r>
              <a:rPr lang="en-GB" sz="2000" b="1" dirty="0" smtClean="0"/>
              <a:t>POST CASH PICKUP FROM STATION, CMS AGENT TO PROVIDE THIS 1</a:t>
            </a:r>
            <a:r>
              <a:rPr lang="en-GB" sz="2000" b="1" baseline="30000" dirty="0" smtClean="0"/>
              <a:t>ST</a:t>
            </a:r>
            <a:r>
              <a:rPr lang="en-GB" sz="2000" b="1" dirty="0" smtClean="0"/>
              <a:t> SLIP TO RAILWAY STATION</a:t>
            </a:r>
          </a:p>
          <a:p>
            <a:r>
              <a:rPr lang="en-GB" sz="2000" b="1" dirty="0" smtClean="0"/>
              <a:t> OFFICIAL AS TEMPORARY ACKNOWLEDGMENT OF CASH RECEIPT ON </a:t>
            </a:r>
            <a:r>
              <a:rPr lang="en-IN" sz="2000" b="1" dirty="0" smtClean="0"/>
              <a:t>  BEHALF OF SBI.</a:t>
            </a:r>
            <a:endParaRPr lang="en-IN" sz="20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26540" y="0"/>
            <a:ext cx="11265460" cy="1000711"/>
          </a:xfrm>
        </p:spPr>
        <p:txBody>
          <a:bodyPr>
            <a:noAutofit/>
          </a:bodyPr>
          <a:lstStyle/>
          <a:p>
            <a:pPr algn="ctr"/>
            <a:r>
              <a:rPr lang="en-IN" sz="4800" b="1" u="sng" dirty="0" smtClean="0">
                <a:solidFill>
                  <a:srgbClr val="FF0000"/>
                </a:solidFill>
              </a:rPr>
              <a:t>SBI DEPOSIT SLIP PROCESS</a:t>
            </a:r>
            <a:endParaRPr lang="en-IN" sz="4800" b="1" u="sng" dirty="0">
              <a:solidFill>
                <a:srgbClr val="FF0000"/>
              </a:solidFill>
            </a:endParaRPr>
          </a:p>
        </p:txBody>
      </p:sp>
      <p:pic>
        <p:nvPicPr>
          <p:cNvPr id="7" name="CMS-CC.png"/>
          <p:cNvPicPr>
            <a:picLocks noChangeAspect="1"/>
          </p:cNvPicPr>
          <p:nvPr/>
        </p:nvPicPr>
        <p:blipFill rotWithShape="1">
          <a:blip r:embed="rId3">
            <a:extLst/>
          </a:blip>
          <a:srcRect l="11223" t="40875" r="12708" b="36810"/>
          <a:stretch/>
        </p:blipFill>
        <p:spPr>
          <a:xfrm>
            <a:off x="87165" y="187040"/>
            <a:ext cx="3208018" cy="8401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34510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1248" y="2110"/>
            <a:ext cx="11265460" cy="1000711"/>
          </a:xfrm>
        </p:spPr>
        <p:txBody>
          <a:bodyPr>
            <a:noAutofit/>
          </a:bodyPr>
          <a:lstStyle/>
          <a:p>
            <a:pPr algn="ctr"/>
            <a:r>
              <a:rPr lang="en-IN" sz="4800" b="1" u="sng" dirty="0" smtClean="0">
                <a:solidFill>
                  <a:srgbClr val="FF0000"/>
                </a:solidFill>
              </a:rPr>
              <a:t>SBI DEPOSIT SLIP PROCESS</a:t>
            </a:r>
            <a:endParaRPr lang="en-IN" sz="4800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26" y="830179"/>
            <a:ext cx="9926053" cy="4872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137" y="5842337"/>
            <a:ext cx="11238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 </a:t>
            </a:r>
            <a:r>
              <a:rPr lang="en-GB" sz="2000" b="1" dirty="0" smtClean="0"/>
              <a:t>AT THE TIME OF CASH AND CHEQUE DEPOSIT, CMS AGENT TO SUBMIT THIS 2</a:t>
            </a:r>
            <a:r>
              <a:rPr lang="en-GB" sz="2000" b="1" baseline="30000" dirty="0" smtClean="0"/>
              <a:t>ND</a:t>
            </a:r>
            <a:r>
              <a:rPr lang="en-GB" sz="2000" b="1" dirty="0" smtClean="0"/>
              <a:t> SLIP TO SBI BRANCH </a:t>
            </a:r>
          </a:p>
          <a:p>
            <a:r>
              <a:rPr lang="en-GB" sz="2000" b="1" dirty="0" smtClean="0"/>
              <a:t>ALONG WITH SLIP 3 AND SLIP 4 AND THREE COPIES OF RAILWAY TR CHALLANS. </a:t>
            </a:r>
          </a:p>
          <a:p>
            <a:r>
              <a:rPr lang="en-GB" sz="2000" b="1" dirty="0" smtClean="0"/>
              <a:t>BANK TO POST THE CREDIT AND RETAIN THIS SLIP FOR THEIR RECORD </a:t>
            </a:r>
            <a:endParaRPr lang="en-IN" sz="2000" b="1" dirty="0"/>
          </a:p>
        </p:txBody>
      </p:sp>
      <p:pic>
        <p:nvPicPr>
          <p:cNvPr id="5" name="CMS-CC.png"/>
          <p:cNvPicPr>
            <a:picLocks noChangeAspect="1"/>
          </p:cNvPicPr>
          <p:nvPr/>
        </p:nvPicPr>
        <p:blipFill rotWithShape="1">
          <a:blip r:embed="rId3">
            <a:extLst/>
          </a:blip>
          <a:srcRect l="11223" t="40875" r="12708" b="36810"/>
          <a:stretch/>
        </p:blipFill>
        <p:spPr>
          <a:xfrm>
            <a:off x="135933" y="80303"/>
            <a:ext cx="3208018" cy="8401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3622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09472" y="-50022"/>
            <a:ext cx="11265460" cy="1000711"/>
          </a:xfrm>
        </p:spPr>
        <p:txBody>
          <a:bodyPr>
            <a:noAutofit/>
          </a:bodyPr>
          <a:lstStyle/>
          <a:p>
            <a:pPr algn="ctr"/>
            <a:r>
              <a:rPr lang="en-IN" sz="4800" b="1" u="sng" dirty="0" smtClean="0">
                <a:solidFill>
                  <a:srgbClr val="FF0000"/>
                </a:solidFill>
              </a:rPr>
              <a:t>SBI DEPOSIT SLIP PROCESS</a:t>
            </a:r>
            <a:endParaRPr lang="en-IN" sz="48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137" y="5842337"/>
            <a:ext cx="11238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SBI WILL ACKNOWLEDGE THE CASH RECEIPT ON 3</a:t>
            </a:r>
            <a:r>
              <a:rPr lang="en-GB" sz="2000" b="1" baseline="30000" dirty="0" smtClean="0"/>
              <a:t>RD</a:t>
            </a:r>
            <a:r>
              <a:rPr lang="en-GB" sz="2000" b="1" dirty="0" smtClean="0"/>
              <a:t> AND 4</a:t>
            </a:r>
            <a:r>
              <a:rPr lang="en-GB" sz="2000" b="1" baseline="30000" dirty="0" smtClean="0"/>
              <a:t>TH</a:t>
            </a:r>
            <a:r>
              <a:rPr lang="en-GB" sz="2000" b="1" dirty="0" smtClean="0"/>
              <a:t> SLIP, THIS 3RDSLIP TO BE RETAINED BY CMS AGENT FOR COMPANY RECORDS</a:t>
            </a:r>
            <a:endParaRPr lang="en-IN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05" y="820363"/>
            <a:ext cx="10792922" cy="4834479"/>
          </a:xfrm>
          <a:prstGeom prst="rect">
            <a:avLst/>
          </a:prstGeom>
        </p:spPr>
      </p:pic>
      <p:pic>
        <p:nvPicPr>
          <p:cNvPr id="5" name="CMS-CC.png"/>
          <p:cNvPicPr>
            <a:picLocks noChangeAspect="1"/>
          </p:cNvPicPr>
          <p:nvPr/>
        </p:nvPicPr>
        <p:blipFill rotWithShape="1">
          <a:blip r:embed="rId3">
            <a:extLst/>
          </a:blip>
          <a:srcRect l="11223" t="40875" r="12708" b="36810"/>
          <a:stretch/>
        </p:blipFill>
        <p:spPr>
          <a:xfrm>
            <a:off x="87165" y="80303"/>
            <a:ext cx="3208018" cy="8401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14194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1473</Words>
  <Application>Microsoft Office PowerPoint</Application>
  <PresentationFormat>Custom</PresentationFormat>
  <Paragraphs>131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WELCOME TO CMS CASH PICKUP TRAINING SESSION</vt:lpstr>
      <vt:lpstr>CASH PICKUP : SCR</vt:lpstr>
      <vt:lpstr>CASH PICKUP : SCR</vt:lpstr>
      <vt:lpstr>CASH PICKUP : SCR</vt:lpstr>
      <vt:lpstr>Slide 5</vt:lpstr>
      <vt:lpstr>GUIDELINES FOR FILLING HCIN SLIPS</vt:lpstr>
      <vt:lpstr>SBI DEPOSIT SLIP PROCESS</vt:lpstr>
      <vt:lpstr>SBI DEPOSIT SLIP PROCESS</vt:lpstr>
      <vt:lpstr>SBI DEPOSIT SLIP PROCESS</vt:lpstr>
      <vt:lpstr>SBI DEPOSIT SLIP PROCESS</vt:lpstr>
      <vt:lpstr>Slide 11</vt:lpstr>
      <vt:lpstr>Slide 12</vt:lpstr>
      <vt:lpstr>Slide 13</vt:lpstr>
      <vt:lpstr>Slide 14</vt:lpstr>
      <vt:lpstr>Slide 15</vt:lpstr>
      <vt:lpstr>Slide 16</vt:lpstr>
      <vt:lpstr>ACTIVITIES TO BE COVERED IN DRY RUN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Bhaskar Mukherjee</dc:creator>
  <cp:lastModifiedBy>SRINIVAS</cp:lastModifiedBy>
  <cp:revision>143</cp:revision>
  <dcterms:created xsi:type="dcterms:W3CDTF">2020-02-17T11:27:33Z</dcterms:created>
  <dcterms:modified xsi:type="dcterms:W3CDTF">2021-11-23T04:21:56Z</dcterms:modified>
</cp:coreProperties>
</file>